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80" r:id="rId10"/>
    <p:sldId id="278" r:id="rId11"/>
    <p:sldId id="277" r:id="rId12"/>
    <p:sldId id="276" r:id="rId13"/>
    <p:sldId id="267" r:id="rId14"/>
    <p:sldId id="279" r:id="rId15"/>
    <p:sldId id="271" r:id="rId16"/>
    <p:sldId id="274" r:id="rId17"/>
    <p:sldId id="281" r:id="rId18"/>
    <p:sldId id="275" r:id="rId19"/>
    <p:sldId id="263" r:id="rId20"/>
    <p:sldId id="265" r:id="rId21"/>
    <p:sldId id="266" r:id="rId22"/>
    <p:sldId id="268" r:id="rId23"/>
    <p:sldId id="269" r:id="rId24"/>
    <p:sldId id="273" r:id="rId25"/>
    <p:sldId id="270" r:id="rId26"/>
    <p:sldId id="272" r:id="rId27"/>
    <p:sldId id="283" r:id="rId28"/>
    <p:sldId id="264" r:id="rId29"/>
    <p:sldId id="284" r:id="rId3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60"/>
  </p:normalViewPr>
  <p:slideViewPr>
    <p:cSldViewPr>
      <p:cViewPr varScale="1">
        <p:scale>
          <a:sx n="87" d="100"/>
          <a:sy n="87" d="100"/>
        </p:scale>
        <p:origin x="7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41BCFD-DB11-41C2-A80D-658FD48A6934}" type="datetimeFigureOut">
              <a:rPr lang="bg-BG" smtClean="0"/>
              <a:t>11.5.2017 г.</a:t>
            </a:fld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5CCE9B2-6D0A-4E46-BB1C-47B6ED60BD87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52" y="188640"/>
            <a:ext cx="8711344" cy="247234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bg-BG" sz="3200" b="1" dirty="0" smtClean="0"/>
              <a:t>Взаимодействия на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bg-BG" sz="3200" b="1" dirty="0" smtClean="0"/>
              <a:t>спин</a:t>
            </a:r>
            <a:r>
              <a:rPr lang="en-US" sz="3200" b="1" dirty="0" smtClean="0"/>
              <a:t>-</a:t>
            </a:r>
            <a:r>
              <a:rPr lang="bg-BG" sz="3200" b="1" dirty="0" smtClean="0"/>
              <a:t>белязаната </a:t>
            </a:r>
            <a:r>
              <a:rPr lang="bg-BG" sz="3200" b="1" dirty="0" smtClean="0"/>
              <a:t>нитрозоурея </a:t>
            </a:r>
            <a:r>
              <a:rPr lang="en-US" sz="3200" b="1" dirty="0" err="1" smtClean="0"/>
              <a:t>SLCNUgly</a:t>
            </a:r>
            <a:r>
              <a:rPr lang="en-US" sz="3200" b="1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bg-BG" sz="3200" b="1" dirty="0" smtClean="0"/>
              <a:t>с </a:t>
            </a:r>
            <a:r>
              <a:rPr lang="bg-BG" sz="3200" b="1" dirty="0" smtClean="0"/>
              <a:t>моделни липидни мембрани</a:t>
            </a:r>
            <a:endParaRPr lang="bg-BG" sz="3200" b="1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656" y="3284984"/>
            <a:ext cx="8387816" cy="1752600"/>
          </a:xfrm>
        </p:spPr>
        <p:txBody>
          <a:bodyPr>
            <a:normAutofit/>
          </a:bodyPr>
          <a:lstStyle/>
          <a:p>
            <a:pPr algn="ctr"/>
            <a:r>
              <a:rPr lang="bg-BG" sz="2000" b="1" dirty="0"/>
              <a:t>Биляна </a:t>
            </a:r>
            <a:r>
              <a:rPr lang="bg-BG" sz="2000" b="1" dirty="0" smtClean="0"/>
              <a:t>Тачева, Радостина Георгиева,</a:t>
            </a:r>
            <a:r>
              <a:rPr lang="en-US" sz="2000" b="1" dirty="0" smtClean="0"/>
              <a:t> </a:t>
            </a:r>
            <a:r>
              <a:rPr lang="bg-BG" sz="2000" b="1" u="sng" dirty="0" smtClean="0"/>
              <a:t>Мирослав </a:t>
            </a:r>
            <a:r>
              <a:rPr lang="bg-BG" sz="2000" b="1" u="sng" dirty="0" smtClean="0"/>
              <a:t>Карабалиев </a:t>
            </a:r>
            <a:endParaRPr lang="en-US" sz="2000" b="1" u="sng" dirty="0" smtClean="0"/>
          </a:p>
          <a:p>
            <a:pPr algn="ctr" eaLnBrk="1" hangingPunct="1"/>
            <a:endParaRPr lang="en-US" sz="2000" b="1" dirty="0" smtClean="0"/>
          </a:p>
          <a:p>
            <a:pPr algn="ctr" eaLnBrk="1" hangingPunct="1"/>
            <a:r>
              <a:rPr lang="ru-RU" sz="2000" i="1" dirty="0" smtClean="0">
                <a:cs typeface="Times New Roman" panose="02020603050405020304" pitchFamily="18" charset="0"/>
              </a:rPr>
              <a:t>Катедра „Медицинска физика, биофизика, рентгенология и радиология“, Медицински факултет, Тракийски университет, Стара Загора</a:t>
            </a:r>
            <a:endParaRPr lang="en-US" sz="2000" dirty="0" smtClean="0"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379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3568" y="404664"/>
            <a:ext cx="7849121" cy="431626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accent3"/>
              </a:buClr>
              <a:buNone/>
              <a:defRPr/>
            </a:pPr>
            <a:r>
              <a:rPr lang="bg-BG" sz="2400" dirty="0"/>
              <a:t>Характеризиране на филмите с циклична волтампрерометрия </a:t>
            </a:r>
            <a:r>
              <a:rPr lang="en-US" sz="2400" dirty="0"/>
              <a:t> (CV)</a:t>
            </a:r>
            <a:endParaRPr lang="bg-BG" sz="2400" b="1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71550" y="1557338"/>
            <a:ext cx="7075488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sz="2400" dirty="0"/>
              <a:t>Три типа </a:t>
            </a:r>
            <a:r>
              <a:rPr lang="en-US" sz="2400" dirty="0"/>
              <a:t>CV-</a:t>
            </a:r>
            <a:r>
              <a:rPr lang="bg-BG" sz="2400" dirty="0"/>
              <a:t>поведение</a:t>
            </a: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sz="2400" dirty="0"/>
              <a:t>в зависимост от</a:t>
            </a:r>
            <a:r>
              <a:rPr lang="en-US" sz="2400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bg-BG" sz="2400" dirty="0"/>
              <a:t>целостта и непрекъснатостта на филмите (има ли дефекти в липидната структура)</a:t>
            </a:r>
            <a:endParaRPr lang="en-US" sz="2400" dirty="0"/>
          </a:p>
          <a:p>
            <a:pPr lvl="1" eaLnBrk="1" hangingPunct="1">
              <a:spcBef>
                <a:spcPct val="0"/>
              </a:spcBef>
            </a:pPr>
            <a:r>
              <a:rPr lang="bg-BG" sz="2400" dirty="0"/>
              <a:t>липофилността на електроактивните вещества</a:t>
            </a:r>
            <a:endParaRPr lang="en-US" sz="2400" dirty="0"/>
          </a:p>
          <a:p>
            <a:pPr eaLnBrk="1" hangingPunct="1">
              <a:spcBef>
                <a:spcPct val="0"/>
              </a:spcBef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bg-BG" sz="2400" b="1" dirty="0"/>
              <a:t>Реакции извън филма </a:t>
            </a:r>
            <a:r>
              <a:rPr lang="bg-BG" sz="2400" dirty="0"/>
              <a:t>(хидрофилни вещества)</a:t>
            </a: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bg-BG" sz="2400" b="1" dirty="0"/>
              <a:t>Реакции вътре липидната фаза на филма </a:t>
            </a:r>
            <a:r>
              <a:rPr lang="bg-BG" sz="2400" dirty="0"/>
              <a:t>(амфифилни вещества)</a:t>
            </a: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bg-BG" sz="2400" b="1" dirty="0"/>
              <a:t>Реакции през дефекти във филма </a:t>
            </a:r>
            <a:r>
              <a:rPr lang="bg-BG" sz="2400" dirty="0"/>
              <a:t>(хидрофилни вещества)</a:t>
            </a:r>
          </a:p>
        </p:txBody>
      </p:sp>
    </p:spTree>
    <p:extLst>
      <p:ext uri="{BB962C8B-B14F-4D97-AF65-F5344CB8AC3E}">
        <p14:creationId xmlns:p14="http://schemas.microsoft.com/office/powerpoint/2010/main" val="40792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7584" y="1052736"/>
            <a:ext cx="7849121" cy="431626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sz="1800" b="1" dirty="0" smtClean="0"/>
              <a:t>Циклична </a:t>
            </a:r>
            <a:r>
              <a:rPr lang="bg-BG" sz="1800" b="1" dirty="0"/>
              <a:t>волтамперометрия</a:t>
            </a:r>
            <a:r>
              <a:rPr lang="en-US" sz="1800" b="1" dirty="0"/>
              <a:t> (CV</a:t>
            </a:r>
            <a:r>
              <a:rPr lang="en-US" sz="1800" b="1" dirty="0" smtClean="0"/>
              <a:t>)</a:t>
            </a:r>
            <a:endParaRPr lang="bg-BG" sz="1800" b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bg-BG" sz="1800" b="1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71550" y="1557338"/>
            <a:ext cx="70754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bg-BG" sz="2400" dirty="0"/>
              <a:t>хидрофилни електроактивни вещества</a:t>
            </a:r>
            <a:endParaRPr lang="en-US" sz="2400" dirty="0"/>
          </a:p>
          <a:p>
            <a:pPr eaLnBrk="1" hangingPunct="1">
              <a:spcBef>
                <a:spcPct val="0"/>
              </a:spcBef>
            </a:pPr>
            <a:endParaRPr lang="en-US" sz="24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5513" y="2355850"/>
            <a:ext cx="1255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Fe(CN)</a:t>
            </a:r>
            <a:r>
              <a:rPr lang="en-US" sz="1800" baseline="-25000" dirty="0"/>
              <a:t>6</a:t>
            </a:r>
            <a:r>
              <a:rPr lang="en-US" sz="1800" baseline="30000" dirty="0"/>
              <a:t>3-/4-</a:t>
            </a:r>
            <a:endParaRPr lang="bg-BG" sz="1800" baseline="300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237288" y="2290763"/>
            <a:ext cx="114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/>
              <a:t>ascorbate</a:t>
            </a:r>
            <a:endParaRPr lang="bg-BG" sz="200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838450"/>
            <a:ext cx="39576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828661" y="5861050"/>
            <a:ext cx="2413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dirty="0"/>
              <a:t>Интактни филми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637632" y="6319838"/>
            <a:ext cx="302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dirty="0"/>
              <a:t>Реакции извън филма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2838450"/>
            <a:ext cx="4011612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46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7584" y="1052736"/>
            <a:ext cx="7849121" cy="431626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sz="1800" b="1" dirty="0" smtClean="0"/>
              <a:t>Циклична </a:t>
            </a:r>
            <a:r>
              <a:rPr lang="bg-BG" sz="1800" b="1" dirty="0"/>
              <a:t>волтамперометрия</a:t>
            </a:r>
            <a:r>
              <a:rPr lang="en-US" sz="1800" b="1" dirty="0"/>
              <a:t> (CV</a:t>
            </a:r>
            <a:r>
              <a:rPr lang="en-US" sz="1800" b="1" dirty="0" smtClean="0"/>
              <a:t>)</a:t>
            </a:r>
            <a:endParaRPr lang="bg-BG" sz="1800" b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bg-BG" sz="1800" b="1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87388" y="1501775"/>
            <a:ext cx="77708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bg-BG" sz="2400" b="1" dirty="0"/>
              <a:t>Фенотиазини</a:t>
            </a:r>
            <a:r>
              <a:rPr lang="bg-BG" sz="2400" dirty="0"/>
              <a:t> - амфифилни електроактивни вещества</a:t>
            </a:r>
            <a:endParaRPr lang="en-US" sz="2400" dirty="0"/>
          </a:p>
          <a:p>
            <a:pPr eaLnBrk="1" hangingPunct="1">
              <a:spcBef>
                <a:spcPct val="0"/>
              </a:spcBef>
            </a:pPr>
            <a:endParaRPr lang="en-US" sz="2400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779912" y="5589240"/>
            <a:ext cx="241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dirty="0"/>
              <a:t>Интактни филми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779912" y="6093296"/>
            <a:ext cx="2716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dirty="0"/>
              <a:t>Реакции във филма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" y="2133600"/>
            <a:ext cx="4427538" cy="29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53" y="2133600"/>
            <a:ext cx="4427535" cy="296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68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55000"/>
                <a:satMod val="30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7509" y="109361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на </a:t>
            </a:r>
            <a:r>
              <a:rPr lang="en-US" sz="23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SLCNUgly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 </a:t>
            </a: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липиден филм върху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</a:t>
            </a:r>
            <a:endParaRPr lang="bg-BG" sz="23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78" y="2276872"/>
            <a:ext cx="4128944" cy="27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8" y="2276872"/>
            <a:ext cx="4296101" cy="27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70378" y="5910026"/>
            <a:ext cx="7418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Сини криви </a:t>
            </a:r>
            <a:r>
              <a:rPr lang="bg-BG" altLang="bg-BG" sz="2000" b="1" i="1" dirty="0">
                <a:latin typeface="Times New Roman" pitchFamily="18" charset="0"/>
                <a:cs typeface="Times New Roman" pitchFamily="18" charset="0"/>
              </a:rPr>
              <a:t>- гол електрод  GCE; </a:t>
            </a:r>
            <a:endParaRPr lang="bg-BG" altLang="bg-BG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Червени криви </a:t>
            </a:r>
            <a:r>
              <a:rPr lang="bg-BG" altLang="bg-BG" sz="2000" b="1" i="1" dirty="0">
                <a:latin typeface="Times New Roman" pitchFamily="18" charset="0"/>
                <a:cs typeface="Times New Roman" pitchFamily="18" charset="0"/>
              </a:rPr>
              <a:t>-  GCE модифициран с тънък липиден филм</a:t>
            </a:r>
            <a:r>
              <a:rPr lang="bg-BG" altLang="bg-BG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622973" y="4941168"/>
            <a:ext cx="2623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Интактни филми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94226" y="5394294"/>
            <a:ext cx="2955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Реакции във филма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835696" y="1625140"/>
            <a:ext cx="1662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/>
              <a:t>Fe(CN)</a:t>
            </a:r>
            <a:r>
              <a:rPr lang="en-US" sz="2400" b="1" baseline="-25000" dirty="0"/>
              <a:t>6</a:t>
            </a:r>
            <a:r>
              <a:rPr lang="en-US" sz="2400" b="1" baseline="30000" dirty="0"/>
              <a:t>3-/4-</a:t>
            </a:r>
            <a:endParaRPr lang="bg-BG" sz="2400" b="1" baseline="300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9848" y="696410"/>
            <a:ext cx="43945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bg-BG" sz="2400" b="1" dirty="0"/>
              <a:t>хидрофилни електроактивни вещества</a:t>
            </a:r>
            <a:endParaRPr lang="en-US" sz="2400" b="1" dirty="0"/>
          </a:p>
          <a:p>
            <a:pPr algn="ctr" eaLnBrk="1" hangingPunct="1">
              <a:spcBef>
                <a:spcPct val="0"/>
              </a:spcBef>
            </a:pPr>
            <a:endParaRPr lang="en-US" sz="2400" b="1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56690" y="720327"/>
            <a:ext cx="43559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bg-BG" sz="2400" b="1" dirty="0" smtClean="0"/>
              <a:t>амфифилни </a:t>
            </a:r>
            <a:r>
              <a:rPr lang="bg-BG" sz="2400" b="1" dirty="0"/>
              <a:t>електроактивни вещества</a:t>
            </a:r>
            <a:endParaRPr lang="en-US" sz="2400" b="1" dirty="0"/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US" sz="2400" b="1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444208" y="1644589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 err="1" smtClean="0"/>
              <a:t>SLCNUgly</a:t>
            </a:r>
            <a:endParaRPr lang="bg-BG" sz="2400" b="1" baseline="30000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339230" y="4941168"/>
            <a:ext cx="2623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Интактни филми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017026" y="5398393"/>
            <a:ext cx="3267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Реакции </a:t>
            </a:r>
            <a:r>
              <a:rPr lang="bg-BG" b="1" dirty="0" smtClean="0"/>
              <a:t>извън </a:t>
            </a:r>
            <a:r>
              <a:rPr lang="bg-BG" b="1" dirty="0"/>
              <a:t>филма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24099" y="7048812"/>
            <a:ext cx="39576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Циклична волтамперограма на 1 mM калиев фери/фероцианид Fe(CN)</a:t>
            </a:r>
            <a:r>
              <a:rPr lang="bg-BG" altLang="bg-BG" sz="1400" b="1" i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i="1" baseline="30000" dirty="0">
                <a:latin typeface="Times New Roman" pitchFamily="18" charset="0"/>
                <a:cs typeface="Times New Roman" pitchFamily="18" charset="0"/>
              </a:rPr>
              <a:t>3-/4</a:t>
            </a: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 . Синята крива - гол електрод  GCE; Червената крива -  GCE модифициран с тънък липиден филм</a:t>
            </a:r>
            <a:r>
              <a:rPr lang="bg-BG" altLang="bg-BG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80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55000"/>
                <a:satMod val="30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7509" y="109361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на </a:t>
            </a:r>
            <a:r>
              <a:rPr lang="en-US" sz="23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SLCNUgly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 </a:t>
            </a: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липиден филм върху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</a:t>
            </a:r>
            <a:endParaRPr lang="bg-BG" sz="23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78" y="2276872"/>
            <a:ext cx="4128944" cy="27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70378" y="5910026"/>
            <a:ext cx="7418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Сини криви </a:t>
            </a:r>
            <a:r>
              <a:rPr lang="bg-BG" altLang="bg-BG" sz="2000" b="1" i="1" dirty="0">
                <a:latin typeface="Times New Roman" pitchFamily="18" charset="0"/>
                <a:cs typeface="Times New Roman" pitchFamily="18" charset="0"/>
              </a:rPr>
              <a:t>- гол електрод  GCE; </a:t>
            </a:r>
            <a:endParaRPr lang="bg-BG" altLang="bg-BG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Червени криви </a:t>
            </a:r>
            <a:r>
              <a:rPr lang="bg-BG" altLang="bg-BG" sz="2000" b="1" i="1" dirty="0">
                <a:latin typeface="Times New Roman" pitchFamily="18" charset="0"/>
                <a:cs typeface="Times New Roman" pitchFamily="18" charset="0"/>
              </a:rPr>
              <a:t>-  GCE модифициран с тънък липиден филм</a:t>
            </a:r>
            <a:r>
              <a:rPr lang="bg-BG" altLang="bg-BG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45176" y="2640361"/>
            <a:ext cx="40005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Интактни </a:t>
            </a:r>
            <a:r>
              <a:rPr lang="bg-BG" b="1" dirty="0" smtClean="0"/>
              <a:t>филми</a:t>
            </a:r>
          </a:p>
          <a:p>
            <a:r>
              <a:rPr lang="bg-BG" b="1" dirty="0" smtClean="0"/>
              <a:t>или</a:t>
            </a:r>
          </a:p>
          <a:p>
            <a:r>
              <a:rPr lang="bg-BG" b="1" dirty="0" smtClean="0"/>
              <a:t>Изцяло разрушени филми?</a:t>
            </a:r>
            <a:endParaRPr lang="bg-BG" b="1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444208" y="1644589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 err="1" smtClean="0"/>
              <a:t>SLCNUgly</a:t>
            </a:r>
            <a:endParaRPr lang="bg-BG" sz="2400" b="1" baseline="30000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5156" y="4289335"/>
            <a:ext cx="47155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 smtClean="0"/>
              <a:t>Реакция до електрода без филм?</a:t>
            </a:r>
            <a:endParaRPr lang="bg-BG" b="1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24099" y="7048812"/>
            <a:ext cx="39576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Циклична волтамперограма на 1 mM калиев фери/фероцианид Fe(CN)</a:t>
            </a:r>
            <a:r>
              <a:rPr lang="bg-BG" altLang="bg-BG" sz="1400" b="1" i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i="1" baseline="30000" dirty="0">
                <a:latin typeface="Times New Roman" pitchFamily="18" charset="0"/>
                <a:cs typeface="Times New Roman" pitchFamily="18" charset="0"/>
              </a:rPr>
              <a:t>3-/4</a:t>
            </a:r>
            <a:r>
              <a:rPr lang="bg-BG" altLang="bg-BG" sz="1400" b="1" i="1" dirty="0">
                <a:latin typeface="Times New Roman" pitchFamily="18" charset="0"/>
                <a:cs typeface="Times New Roman" pitchFamily="18" charset="0"/>
              </a:rPr>
              <a:t> . Синята крива - гол електрод  GCE; Червената крива -  GCE модифициран с тънък липиден филм</a:t>
            </a:r>
            <a:r>
              <a:rPr lang="bg-BG" altLang="bg-BG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3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99" y="908720"/>
            <a:ext cx="575103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23528" y="5373216"/>
            <a:ext cx="8568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 b="1" i="1" dirty="0">
                <a:latin typeface="Times New Roman" pitchFamily="18" charset="0"/>
                <a:cs typeface="Times New Roman" pitchFamily="18" charset="0"/>
              </a:rPr>
              <a:t>Зависимост на пика на тока на окисление Ip и </a:t>
            </a:r>
            <a:endParaRPr lang="bg-BG" altLang="bg-BG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 b="1" i="1" dirty="0" smtClean="0">
                <a:latin typeface="Times New Roman" pitchFamily="18" charset="0"/>
                <a:cs typeface="Times New Roman" pitchFamily="18" charset="0"/>
              </a:rPr>
              <a:t>ефективната </a:t>
            </a:r>
            <a:r>
              <a:rPr lang="bg-BG" altLang="bg-BG" sz="2400" b="1" i="1" dirty="0">
                <a:latin typeface="Times New Roman" pitchFamily="18" charset="0"/>
                <a:cs typeface="Times New Roman" pitchFamily="18" charset="0"/>
              </a:rPr>
              <a:t>дебелина h на филма от концентрацията на </a:t>
            </a:r>
            <a:r>
              <a:rPr lang="en-US" altLang="bg-BG" sz="2400" b="1" i="1" dirty="0" err="1" smtClean="0">
                <a:latin typeface="Times New Roman" pitchFamily="18" charset="0"/>
                <a:cs typeface="Times New Roman" pitchFamily="18" charset="0"/>
              </a:rPr>
              <a:t>SLCNUgly</a:t>
            </a:r>
            <a:endParaRPr lang="bg-BG" altLang="bg-BG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7509" y="109361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на </a:t>
            </a:r>
            <a:r>
              <a:rPr lang="en-US" sz="23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SLCNUgly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 </a:t>
            </a:r>
            <a:r>
              <a:rPr lang="bg-BG" sz="23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липиден филм върху </a:t>
            </a:r>
            <a:r>
              <a:rPr lang="bg-BG" sz="23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</a:t>
            </a:r>
            <a:endParaRPr lang="bg-BG" sz="23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1052736"/>
            <a:ext cx="5679015" cy="365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403647" y="5013176"/>
            <a:ext cx="63990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400" b="1" i="1" dirty="0">
                <a:cs typeface="Times New Roman" panose="02020603050405020304" pitchFamily="18" charset="0"/>
              </a:rPr>
              <a:t>Циклични волтамперограми  на 0,2mM калиев фери/фероцианид Fe(CN)6 </a:t>
            </a:r>
            <a:r>
              <a:rPr lang="bg-BG" altLang="bg-BG" sz="1400" b="1" i="1" baseline="30000" dirty="0">
                <a:cs typeface="Times New Roman" panose="02020603050405020304" pitchFamily="18" charset="0"/>
              </a:rPr>
              <a:t>3-/4- </a:t>
            </a:r>
            <a:r>
              <a:rPr lang="bg-BG" altLang="bg-BG" sz="1400" b="1" i="1" dirty="0">
                <a:cs typeface="Times New Roman" panose="02020603050405020304" pitchFamily="18" charset="0"/>
              </a:rPr>
              <a:t> и 0,8 mM SLCNUgly получени с гол GCE  (синя крива) , и 1mM калиев фери/фероцианид Fe(CN)6 </a:t>
            </a:r>
            <a:r>
              <a:rPr lang="bg-BG" altLang="bg-BG" sz="1400" b="1" i="1" baseline="30000" dirty="0">
                <a:cs typeface="Times New Roman" panose="02020603050405020304" pitchFamily="18" charset="0"/>
              </a:rPr>
              <a:t>3-/4-  </a:t>
            </a:r>
            <a:r>
              <a:rPr lang="bg-BG" altLang="bg-BG" sz="1400" b="1" i="1" dirty="0">
                <a:cs typeface="Times New Roman" panose="02020603050405020304" pitchFamily="18" charset="0"/>
              </a:rPr>
              <a:t> и 0,8 mM SLCNUgly  върху  GCE електрод модифициран с  липиден филм(червена крива</a:t>
            </a:r>
            <a:r>
              <a:rPr lang="en-US" altLang="bg-BG" sz="1400" b="1" i="1" dirty="0">
                <a:cs typeface="Times New Roman" panose="02020603050405020304" pitchFamily="18" charset="0"/>
              </a:rPr>
              <a:t>).</a:t>
            </a:r>
            <a:endParaRPr lang="bg-BG" altLang="bg-BG" sz="1400" b="1" i="1" dirty="0">
              <a:cs typeface="Times New Roman" panose="02020603050405020304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079500" y="287164"/>
            <a:ext cx="806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/>
              <a:t>Интактни филми </a:t>
            </a:r>
            <a:r>
              <a:rPr lang="bg-BG" dirty="0"/>
              <a:t>– няма реакция на ферицианида</a:t>
            </a:r>
          </a:p>
        </p:txBody>
      </p:sp>
    </p:spTree>
    <p:extLst>
      <p:ext uri="{BB962C8B-B14F-4D97-AF65-F5344CB8AC3E}">
        <p14:creationId xmlns:p14="http://schemas.microsoft.com/office/powerpoint/2010/main" val="9738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079500" y="287164"/>
            <a:ext cx="806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bg-BG" b="1" dirty="0" smtClean="0"/>
              <a:t>Сравнение с действието на хлорпромазин -</a:t>
            </a:r>
            <a:r>
              <a:rPr lang="en-US" b="1" dirty="0" smtClean="0"/>
              <a:t> CPZ</a:t>
            </a:r>
            <a:r>
              <a:rPr lang="bg-BG" b="1" dirty="0" smtClean="0"/>
              <a:t> </a:t>
            </a:r>
            <a:endParaRPr lang="bg-B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806006" cy="439248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5800" y="5861050"/>
            <a:ext cx="8062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dirty="0" smtClean="0"/>
              <a:t>Реакции </a:t>
            </a:r>
            <a:r>
              <a:rPr lang="ru-RU" dirty="0"/>
              <a:t>на </a:t>
            </a:r>
            <a:r>
              <a:rPr lang="ru-RU" dirty="0" smtClean="0"/>
              <a:t>хидрофилн</a:t>
            </a:r>
            <a:r>
              <a:rPr lang="en-US" dirty="0" smtClean="0"/>
              <a:t>o</a:t>
            </a:r>
            <a:r>
              <a:rPr lang="ru-RU" dirty="0" smtClean="0"/>
              <a:t> веществ</a:t>
            </a:r>
            <a:r>
              <a:rPr lang="en-US" dirty="0" smtClean="0"/>
              <a:t>o (</a:t>
            </a:r>
            <a:r>
              <a:rPr lang="bg-BG" dirty="0" smtClean="0"/>
              <a:t>феро/ферицианид)</a:t>
            </a:r>
            <a:r>
              <a:rPr lang="ru-RU" dirty="0" smtClean="0"/>
              <a:t> </a:t>
            </a:r>
            <a:r>
              <a:rPr lang="ru-RU" dirty="0"/>
              <a:t>до електрода (през дефекти във </a:t>
            </a:r>
            <a:r>
              <a:rPr lang="ru-RU" dirty="0" smtClean="0"/>
              <a:t>филма)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2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4154" y="10071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7" name="Rectangle 6"/>
          <p:cNvSpPr/>
          <p:nvPr/>
        </p:nvSpPr>
        <p:spPr>
          <a:xfrm>
            <a:off x="1373881" y="1604063"/>
            <a:ext cx="633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b="1" dirty="0"/>
              <a:t>Електрохимична импедансна спектроскопия (</a:t>
            </a:r>
            <a:r>
              <a:rPr lang="en-US" b="1" dirty="0"/>
              <a:t>EIS)</a:t>
            </a:r>
            <a:r>
              <a:rPr lang="bg-BG" b="1" dirty="0"/>
              <a:t>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039" y="2134146"/>
            <a:ext cx="3905250" cy="3167062"/>
          </a:xfrm>
          <a:noFill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4" y="2204864"/>
            <a:ext cx="381635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39" y="5517232"/>
            <a:ext cx="2200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73216"/>
            <a:ext cx="23145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4154" y="10071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7" name="Rectangle 6"/>
          <p:cNvSpPr/>
          <p:nvPr/>
        </p:nvSpPr>
        <p:spPr>
          <a:xfrm>
            <a:off x="1373881" y="1604063"/>
            <a:ext cx="633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b="1" dirty="0"/>
              <a:t>Електрохимична импедансна спектроскопия (</a:t>
            </a:r>
            <a:r>
              <a:rPr lang="en-US" b="1" dirty="0"/>
              <a:t>EIS)</a:t>
            </a:r>
            <a:r>
              <a:rPr lang="bg-BG" b="1" dirty="0"/>
              <a:t>.</a:t>
            </a:r>
          </a:p>
        </p:txBody>
      </p:sp>
      <p:pic>
        <p:nvPicPr>
          <p:cNvPr id="19" name="Picture 4" descr="https://lh3.googleusercontent.com/x_Ea5kr4J50CGmmX4bnSjwk1B2MRXGKuoMgq_K88FvhF8c3OrzGvLbPxxSAQujpUJhNFV1rBTbbTecv8IGa0tgYnsR8x7intvnmzUKIk0u7AqRgK7FwkdLMw_QdcYX_hCUdErxCdTUJnTLz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73394"/>
            <a:ext cx="231775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73395"/>
            <a:ext cx="231457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19673" y="5589240"/>
            <a:ext cx="5986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Импедансни диаграми на тънък липиден филм (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LF)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върху 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GCE,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и на гол непокрит с филм електрод 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(DL). </a:t>
            </a:r>
            <a:endParaRPr lang="bg-BG" altLang="bg-BG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0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Въведение</a:t>
            </a:r>
            <a:endParaRPr lang="bg-BG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313"/>
            <a:ext cx="3048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51920" y="2050632"/>
            <a:ext cx="5376936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just" eaLnBrk="0" hangingPunct="0"/>
            <a:r>
              <a:rPr lang="en-US" sz="2000" dirty="0"/>
              <a:t>N′-</a:t>
            </a:r>
            <a:r>
              <a:rPr lang="en-US" sz="2000" dirty="0" err="1"/>
              <a:t>cyclohexyl</a:t>
            </a:r>
            <a:r>
              <a:rPr lang="en-US" sz="2000" dirty="0"/>
              <a:t>-</a:t>
            </a:r>
            <a:r>
              <a:rPr lang="en-US" sz="2000" i="1" dirty="0"/>
              <a:t>N</a:t>
            </a:r>
            <a:r>
              <a:rPr lang="en-US" sz="2000" dirty="0"/>
              <a:t>-(2-chloroethyl)-</a:t>
            </a:r>
            <a:r>
              <a:rPr lang="en-US" sz="2000" i="1" dirty="0"/>
              <a:t>N</a:t>
            </a:r>
            <a:r>
              <a:rPr lang="en-US" sz="2000" dirty="0"/>
              <a:t>-</a:t>
            </a:r>
            <a:r>
              <a:rPr lang="en-US" sz="2000" dirty="0" err="1"/>
              <a:t>nitrosourea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/>
              <a:t>lomustine</a:t>
            </a:r>
            <a:r>
              <a:rPr lang="en-US" sz="2000" dirty="0"/>
              <a:t>, CCNU)</a:t>
            </a:r>
            <a:r>
              <a:rPr lang="en-US" dirty="0"/>
              <a:t> 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53911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851920" y="4941888"/>
            <a:ext cx="10875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SLCNUgly</a:t>
            </a:r>
            <a:endParaRPr lang="bg-BG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6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4154" y="12687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7" name="Rectangle 6"/>
          <p:cNvSpPr/>
          <p:nvPr/>
        </p:nvSpPr>
        <p:spPr>
          <a:xfrm>
            <a:off x="1373881" y="1973395"/>
            <a:ext cx="633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b="1" dirty="0"/>
              <a:t>Електрохимична импедансна спектроскопия (</a:t>
            </a:r>
            <a:r>
              <a:rPr lang="en-US" b="1" dirty="0"/>
              <a:t>EIS)</a:t>
            </a:r>
            <a:r>
              <a:rPr lang="bg-BG" b="1" dirty="0"/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40" y="2492897"/>
            <a:ext cx="5616028" cy="373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73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4154" y="12687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7" name="Rectangle 6"/>
          <p:cNvSpPr/>
          <p:nvPr/>
        </p:nvSpPr>
        <p:spPr>
          <a:xfrm>
            <a:off x="1373881" y="1973395"/>
            <a:ext cx="633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b="1" dirty="0"/>
              <a:t>Електрохимична импедансна спектроскопия (</a:t>
            </a:r>
            <a:r>
              <a:rPr lang="en-US" b="1" dirty="0"/>
              <a:t>EIS)</a:t>
            </a:r>
            <a:r>
              <a:rPr lang="bg-BG" b="1" dirty="0"/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74252"/>
            <a:ext cx="5254093" cy="38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12" y="6189604"/>
            <a:ext cx="2933587" cy="66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Elbow Connector 14"/>
          <p:cNvCxnSpPr/>
          <p:nvPr/>
        </p:nvCxnSpPr>
        <p:spPr>
          <a:xfrm>
            <a:off x="2411760" y="4653136"/>
            <a:ext cx="3813933" cy="1870666"/>
          </a:xfrm>
          <a:prstGeom prst="bentConnector3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pedance diagrams of a lipid film-modified GCE before and after interac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622676" cy="48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8036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/>
              <a:t>Електрохимична импедансна спектроскопия</a:t>
            </a:r>
            <a:endParaRPr lang="bg-BG" sz="2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6112801"/>
            <a:ext cx="853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Импедансни диаграми на тънък липиден филм (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LF</a:t>
            </a:r>
            <a:r>
              <a:rPr lang="en-US" altLang="bg-BG" sz="1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 върху </a:t>
            </a:r>
            <a:r>
              <a:rPr lang="en-US" altLang="bg-BG" sz="1800" b="1" i="1" dirty="0" smtClean="0">
                <a:latin typeface="Times New Roman" pitchFamily="18" charset="0"/>
                <a:cs typeface="Times New Roman" pitchFamily="18" charset="0"/>
              </a:rPr>
              <a:t>GCE</a:t>
            </a: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криви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1, 2, 3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bg-BG" altLang="bg-BG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на гол непокрит с филм електрод </a:t>
            </a:r>
            <a:r>
              <a:rPr lang="en-US" altLang="bg-BG" sz="1800" b="1" i="1" dirty="0">
                <a:latin typeface="Times New Roman" pitchFamily="18" charset="0"/>
                <a:cs typeface="Times New Roman" pitchFamily="18" charset="0"/>
              </a:rPr>
              <a:t>(DL</a:t>
            </a:r>
            <a:r>
              <a:rPr lang="en-US" altLang="bg-BG" sz="1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g-BG" altLang="bg-BG" sz="1800" b="1" i="1" dirty="0">
                <a:latin typeface="Times New Roman" pitchFamily="18" charset="0"/>
                <a:cs typeface="Times New Roman" pitchFamily="18" charset="0"/>
              </a:rPr>
              <a:t>криви </a:t>
            </a:r>
            <a:r>
              <a:rPr lang="bg-BG" altLang="bg-BG" sz="1800" b="1" i="1" dirty="0" smtClean="0">
                <a:latin typeface="Times New Roman" pitchFamily="18" charset="0"/>
                <a:cs typeface="Times New Roman" pitchFamily="18" charset="0"/>
              </a:rPr>
              <a:t>4, 5, 6</a:t>
            </a:r>
            <a:r>
              <a:rPr lang="en-US" altLang="bg-BG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g-BG" altLang="bg-BG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quivalent parallel capacitance Cp and resistance Rp of a lipid film-modifie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8158"/>
            <a:ext cx="8568952" cy="346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8036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/>
              <a:t>Електрохимична импедансна спектроскопия</a:t>
            </a:r>
            <a:endParaRPr lang="bg-BG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85184"/>
            <a:ext cx="2252556" cy="13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quivalent parallel capacitance Cp and resistance Rp of a lipid film-modifie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6" y="260648"/>
            <a:ext cx="89090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32" y="4098521"/>
            <a:ext cx="9150251" cy="27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835696" y="260648"/>
            <a:ext cx="5449838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bg-BG" dirty="0" smtClean="0"/>
              <a:t>Изводи</a:t>
            </a:r>
            <a:endParaRPr lang="bg-B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4525963"/>
          </a:xfrm>
        </p:spPr>
        <p:txBody>
          <a:bodyPr/>
          <a:lstStyle/>
          <a:p>
            <a:r>
              <a:rPr lang="en-US" dirty="0" err="1" smtClean="0"/>
              <a:t>SLCNUgly</a:t>
            </a:r>
            <a:r>
              <a:rPr lang="en-US" dirty="0" smtClean="0"/>
              <a:t> </a:t>
            </a:r>
            <a:r>
              <a:rPr lang="bg-BG" dirty="0" smtClean="0"/>
              <a:t>прониква в липидната фаза на липидните слоеве</a:t>
            </a:r>
            <a:endParaRPr lang="bg-BG" dirty="0" smtClean="0"/>
          </a:p>
          <a:p>
            <a:r>
              <a:rPr lang="bg-BG" dirty="0" smtClean="0"/>
              <a:t>... без да нарушава целостта и непрекъснатостта на липидните слоеве (не предизвиква </a:t>
            </a:r>
            <a:r>
              <a:rPr lang="bg-BG" dirty="0"/>
              <a:t>дефекти </a:t>
            </a:r>
            <a:r>
              <a:rPr lang="bg-BG" dirty="0" smtClean="0"/>
              <a:t> липидната структура)</a:t>
            </a:r>
          </a:p>
          <a:p>
            <a:r>
              <a:rPr lang="en-US" dirty="0" err="1" smtClean="0"/>
              <a:t>SLCNUgly</a:t>
            </a:r>
            <a:r>
              <a:rPr lang="bg-BG" dirty="0"/>
              <a:t> </a:t>
            </a:r>
            <a:r>
              <a:rPr lang="bg-BG" dirty="0" smtClean="0"/>
              <a:t>увеличава подвижността на липидните молекули (флуидизира липидната фаза)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846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835696" y="260648"/>
            <a:ext cx="5449838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bg-BG" dirty="0" smtClean="0"/>
              <a:t>Изводи</a:t>
            </a:r>
            <a:endParaRPr lang="bg-B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4525963"/>
          </a:xfrm>
        </p:spPr>
        <p:txBody>
          <a:bodyPr>
            <a:normAutofit/>
          </a:bodyPr>
          <a:lstStyle/>
          <a:p>
            <a:r>
              <a:rPr lang="bg-BG" dirty="0" smtClean="0"/>
              <a:t>Липидните филми, отложени върху електродна повърхност са удобна моделна система за изследване на лекарствено-мембранни взаимодействия</a:t>
            </a:r>
            <a:endParaRPr lang="bg-BG" dirty="0" smtClean="0"/>
          </a:p>
          <a:p>
            <a:r>
              <a:rPr lang="en-US" dirty="0" err="1" smtClean="0"/>
              <a:t>SLCNUgly</a:t>
            </a:r>
            <a:r>
              <a:rPr lang="bg-BG" dirty="0"/>
              <a:t> </a:t>
            </a:r>
            <a:r>
              <a:rPr lang="bg-BG" dirty="0" smtClean="0"/>
              <a:t>е електроактивно и може да служи като модел за електрохимични изследвания на свойствата и взаимодеиствията на нитрозоуреите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426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Проф. Веселина Гаджева</a:t>
            </a:r>
          </a:p>
          <a:p>
            <a:r>
              <a:rPr lang="bg-BG" dirty="0" smtClean="0"/>
              <a:t>Проф. Антоанета Желева</a:t>
            </a:r>
            <a:endParaRPr lang="bg-BG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49838" cy="1143000"/>
          </a:xfrm>
        </p:spPr>
        <p:txBody>
          <a:bodyPr/>
          <a:lstStyle/>
          <a:p>
            <a:pPr algn="ctr"/>
            <a:r>
              <a:rPr lang="bg-BG" dirty="0" smtClean="0"/>
              <a:t>Благодарности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5" y="1"/>
            <a:ext cx="9151025" cy="74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Проф. Веселина Гаджева</a:t>
            </a:r>
          </a:p>
          <a:p>
            <a:r>
              <a:rPr lang="bg-BG" dirty="0" smtClean="0"/>
              <a:t>Проф. Антоанета Желева</a:t>
            </a:r>
            <a:endParaRPr lang="bg-BG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49838" cy="1143000"/>
          </a:xfrm>
        </p:spPr>
        <p:txBody>
          <a:bodyPr/>
          <a:lstStyle/>
          <a:p>
            <a:pPr algn="ctr"/>
            <a:r>
              <a:rPr lang="bg-BG" dirty="0" smtClean="0"/>
              <a:t>Благодарности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344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636912"/>
            <a:ext cx="8820471" cy="1083576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bg-BG" sz="4000" dirty="0" smtClean="0">
                <a:solidFill>
                  <a:srgbClr val="0033CC"/>
                </a:solidFill>
              </a:rPr>
              <a:t>Благодаря за вниманието!</a:t>
            </a:r>
            <a:endParaRPr lang="bg-BG" sz="4000" dirty="0">
              <a:solidFill>
                <a:srgbClr val="0033CC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49838" cy="1143000"/>
          </a:xfrm>
        </p:spPr>
        <p:txBody>
          <a:bodyPr/>
          <a:lstStyle/>
          <a:p>
            <a:pPr algn="ctr"/>
            <a:r>
              <a:rPr lang="bg-BG" dirty="0" smtClean="0"/>
              <a:t>Благодарности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184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/>
          <a:lstStyle/>
          <a:p>
            <a:pPr algn="ctr"/>
            <a:r>
              <a:rPr lang="bg-BG" dirty="0" smtClean="0"/>
              <a:t>Въведение</a:t>
            </a:r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1124744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i="1" dirty="0" smtClean="0"/>
              <a:t>Моделни мембранни системи</a:t>
            </a:r>
            <a:endParaRPr lang="bg-BG" sz="2800" b="1" i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3528" y="1916831"/>
            <a:ext cx="836327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bg-BG" altLang="bg-BG" sz="2200" dirty="0" smtClean="0"/>
              <a:t>Липозоми</a:t>
            </a:r>
            <a:endParaRPr lang="en-US" altLang="bg-BG" sz="2200" dirty="0"/>
          </a:p>
          <a:p>
            <a:pPr>
              <a:buFontTx/>
              <a:buChar char="•"/>
            </a:pPr>
            <a:endParaRPr lang="en-US" altLang="bg-BG" sz="2200" dirty="0"/>
          </a:p>
          <a:p>
            <a:pPr>
              <a:buFontTx/>
              <a:buChar char="•"/>
            </a:pPr>
            <a:r>
              <a:rPr lang="bg-BG" altLang="bg-BG" sz="2200" dirty="0" smtClean="0"/>
              <a:t>Плоски бислойни липидни мембрани</a:t>
            </a:r>
            <a:endParaRPr lang="en-US" altLang="bg-BG" sz="2200" dirty="0"/>
          </a:p>
          <a:p>
            <a:pPr>
              <a:buFontTx/>
              <a:buChar char="•"/>
            </a:pPr>
            <a:endParaRPr lang="en-US" altLang="bg-BG" sz="2200" dirty="0" smtClean="0"/>
          </a:p>
          <a:p>
            <a:pPr>
              <a:buFontTx/>
              <a:buChar char="•"/>
            </a:pPr>
            <a:r>
              <a:rPr lang="bg-BG" altLang="bg-BG" sz="2200" dirty="0" smtClean="0"/>
              <a:t>Лангмюиров монослой</a:t>
            </a:r>
            <a:endParaRPr lang="en-US" altLang="bg-BG" sz="2200" dirty="0"/>
          </a:p>
          <a:p>
            <a:pPr>
              <a:buFontTx/>
              <a:buChar char="•"/>
            </a:pPr>
            <a:endParaRPr lang="en-US" altLang="bg-BG" sz="2200" dirty="0"/>
          </a:p>
          <a:p>
            <a:pPr>
              <a:buFontTx/>
              <a:buChar char="•"/>
            </a:pPr>
            <a:r>
              <a:rPr lang="bg-BG" altLang="bg-BG" sz="2200" dirty="0" smtClean="0"/>
              <a:t>Липидни филми върху твърда подложка</a:t>
            </a:r>
            <a:endParaRPr lang="en-US" altLang="bg-BG" sz="2200" dirty="0" smtClean="0"/>
          </a:p>
          <a:p>
            <a:pPr lvl="1">
              <a:buFontTx/>
              <a:buChar char="•"/>
            </a:pPr>
            <a:r>
              <a:rPr lang="bg-BG" altLang="bg-BG" sz="2200" dirty="0" smtClean="0"/>
              <a:t>Лангмюир-Блоджетови филми</a:t>
            </a:r>
            <a:endParaRPr lang="en-US" altLang="bg-BG" sz="2200" dirty="0" smtClean="0"/>
          </a:p>
          <a:p>
            <a:pPr lvl="1">
              <a:buFontTx/>
              <a:buChar char="•"/>
            </a:pPr>
            <a:r>
              <a:rPr lang="bg-BG" altLang="bg-BG" sz="2200" dirty="0" smtClean="0"/>
              <a:t>Филми, получени от сливане на липозоми</a:t>
            </a:r>
            <a:endParaRPr lang="en-US" altLang="bg-BG" sz="2200" dirty="0"/>
          </a:p>
          <a:p>
            <a:pPr lvl="1">
              <a:buFontTx/>
              <a:buChar char="•"/>
            </a:pPr>
            <a:r>
              <a:rPr lang="bg-BG" altLang="bg-BG" sz="2200" dirty="0" smtClean="0"/>
              <a:t>Самосъбрани филми</a:t>
            </a:r>
            <a:endParaRPr lang="en-US" altLang="bg-BG" sz="2200" dirty="0"/>
          </a:p>
          <a:p>
            <a:pPr lvl="1">
              <a:buFontTx/>
              <a:buChar char="•"/>
            </a:pPr>
            <a:r>
              <a:rPr lang="en-US" altLang="bg-BG" sz="2200" dirty="0" err="1"/>
              <a:t>sBLMs</a:t>
            </a:r>
            <a:r>
              <a:rPr lang="en-US" altLang="bg-BG" sz="2200" dirty="0"/>
              <a:t> </a:t>
            </a:r>
            <a:r>
              <a:rPr lang="en-US" altLang="bg-BG" sz="2200" dirty="0" smtClean="0"/>
              <a:t>(</a:t>
            </a:r>
            <a:r>
              <a:rPr lang="bg-BG" altLang="bg-BG" sz="2200" dirty="0" smtClean="0"/>
              <a:t>„излети“ филми</a:t>
            </a:r>
            <a:r>
              <a:rPr lang="en-US" altLang="bg-BG" sz="2200" dirty="0" smtClean="0"/>
              <a:t>)</a:t>
            </a:r>
            <a:endParaRPr lang="en-US" altLang="bg-BG" sz="2200" dirty="0"/>
          </a:p>
          <a:p>
            <a:pPr lvl="1">
              <a:buFontTx/>
              <a:buChar char="•"/>
            </a:pPr>
            <a:endParaRPr lang="en-US" altLang="bg-BG" sz="2200" dirty="0"/>
          </a:p>
          <a:p>
            <a:r>
              <a:rPr lang="en-US" altLang="bg-BG" sz="2200" dirty="0"/>
              <a:t>	</a:t>
            </a:r>
            <a:endParaRPr lang="bg-BG" altLang="bg-BG" sz="2200" dirty="0"/>
          </a:p>
        </p:txBody>
      </p:sp>
    </p:spTree>
    <p:extLst>
      <p:ext uri="{BB962C8B-B14F-4D97-AF65-F5344CB8AC3E}">
        <p14:creationId xmlns:p14="http://schemas.microsoft.com/office/powerpoint/2010/main" val="33340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690" y="151766"/>
            <a:ext cx="6923112" cy="720080"/>
          </a:xfrm>
        </p:spPr>
        <p:txBody>
          <a:bodyPr/>
          <a:lstStyle/>
          <a:p>
            <a:pPr algn="ctr"/>
            <a:r>
              <a:rPr lang="bg-BG" dirty="0" smtClean="0"/>
              <a:t>Методи</a:t>
            </a:r>
            <a:endParaRPr lang="bg-BG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33341883"/>
              </p:ext>
            </p:extLst>
          </p:nvPr>
        </p:nvGraphicFramePr>
        <p:xfrm>
          <a:off x="82796" y="1844824"/>
          <a:ext cx="8984900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PhotoPaint.Image.7" r:id="rId3" imgW="7771758" imgH="2864883" progId="CorelPhotoPaint.Image.7">
                  <p:embed/>
                </p:oleObj>
              </mc:Choice>
              <mc:Fallback>
                <p:oleObj name="CorelPhotoPaint.Image.7" r:id="rId3" imgW="7771758" imgH="2864883" progId="CorelPhotoPaint.Image.7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96" y="1844824"/>
                        <a:ext cx="8984900" cy="33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26774" y="98072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bg-BG" b="1" dirty="0">
                <a:solidFill>
                  <a:srgbClr val="660066"/>
                </a:solidFill>
              </a:rPr>
              <a:t>Получаване и характеризиране на тънки  липидни филми върху твърда </a:t>
            </a:r>
            <a:r>
              <a:rPr lang="bg-BG" b="1" dirty="0" smtClean="0">
                <a:solidFill>
                  <a:srgbClr val="660066"/>
                </a:solidFill>
              </a:rPr>
              <a:t>подложка</a:t>
            </a:r>
            <a:endParaRPr lang="bg-BG" b="1" dirty="0">
              <a:solidFill>
                <a:srgbClr val="660066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6630" y="5395119"/>
            <a:ext cx="8385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 b="1" i="1" dirty="0">
                <a:latin typeface="Times New Roman" pitchFamily="18" charset="0"/>
                <a:cs typeface="Times New Roman" pitchFamily="18" charset="0"/>
              </a:rPr>
              <a:t>Електрохимична клетка за получаване и изследване на тънки течни липидни филми</a:t>
            </a:r>
            <a:endParaRPr lang="bg-BG" altLang="bg-BG" sz="2400" b="1" i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18937"/>
              </p:ext>
            </p:extLst>
          </p:nvPr>
        </p:nvGraphicFramePr>
        <p:xfrm>
          <a:off x="827089" y="2650232"/>
          <a:ext cx="3312864" cy="2355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orelPhotoPaint.Image.7" r:id="rId3" imgW="2928886" imgH="2081436" progId="CorelPhotoPaint.Image.7">
                  <p:embed/>
                </p:oleObj>
              </mc:Choice>
              <mc:Fallback>
                <p:oleObj name="CorelPhotoPaint.Image.7" r:id="rId3" imgW="2928886" imgH="2081436" progId="CorelPhotoPaint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9" y="2650232"/>
                        <a:ext cx="3312864" cy="2355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594867"/>
              </p:ext>
            </p:extLst>
          </p:nvPr>
        </p:nvGraphicFramePr>
        <p:xfrm>
          <a:off x="4788024" y="2636912"/>
          <a:ext cx="3600450" cy="236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orelPhotoPaint.Image.7" r:id="rId5" imgW="2959614" imgH="1941416" progId="CorelPhotoPaint.Image.7">
                  <p:embed/>
                </p:oleObj>
              </mc:Choice>
              <mc:Fallback>
                <p:oleObj name="CorelPhotoPaint.Image.7" r:id="rId5" imgW="2959614" imgH="1941416" progId="CorelPhotoPaint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3600450" cy="236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835696" y="1280049"/>
            <a:ext cx="53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/>
              <a:t>Процес на спонтанно изтъняване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8454" y="260648"/>
            <a:ext cx="6707088" cy="922114"/>
          </a:xfrm>
        </p:spPr>
        <p:txBody>
          <a:bodyPr/>
          <a:lstStyle/>
          <a:p>
            <a:pPr algn="ctr"/>
            <a:r>
              <a:rPr lang="bg-BG" dirty="0" smtClean="0"/>
              <a:t>Методи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444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35403"/>
              </p:ext>
            </p:extLst>
          </p:nvPr>
        </p:nvGraphicFramePr>
        <p:xfrm>
          <a:off x="1076325" y="1906488"/>
          <a:ext cx="69897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orelPhotoPaint.Image.7" r:id="rId3" imgW="22196825" imgH="13066667" progId="CorelPhotoPaint.Image.7">
                  <p:embed/>
                </p:oleObj>
              </mc:Choice>
              <mc:Fallback>
                <p:oleObj name="CorelPhotoPaint.Image.7" r:id="rId3" imgW="22196825" imgH="13066667" progId="CorelPhotoPaint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906488"/>
                        <a:ext cx="698976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7702" y="1182762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effectLst/>
                <a:latin typeface="+mn-lt"/>
              </a:rPr>
              <a:t>Процес на спонтанно изт</a:t>
            </a:r>
            <a:r>
              <a:rPr lang="bg-BG" sz="2400" b="1" dirty="0">
                <a:effectLst/>
                <a:latin typeface="+mn-lt"/>
              </a:rPr>
              <a:t>ъняване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8454" y="260648"/>
            <a:ext cx="6707088" cy="92211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bg-BG" smtClean="0"/>
              <a:t>Методи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923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-96215"/>
            <a:ext cx="8229600" cy="716903"/>
          </a:xfrm>
        </p:spPr>
        <p:txBody>
          <a:bodyPr>
            <a:normAutofit/>
          </a:bodyPr>
          <a:lstStyle/>
          <a:p>
            <a:pPr algn="ctr"/>
            <a:r>
              <a:rPr lang="bg-BG" sz="1800" dirty="0" smtClean="0"/>
              <a:t>Въведение</a:t>
            </a:r>
            <a:endParaRPr lang="bg-BG" sz="18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74888" y="54868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bg-BG" b="1" dirty="0">
                <a:solidFill>
                  <a:srgbClr val="660066"/>
                </a:solidFill>
              </a:rPr>
              <a:t>Нитрозоуреи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14019" y="4437112"/>
            <a:ext cx="88937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SLENU </a:t>
            </a:r>
            <a:r>
              <a:rPr lang="bg-BG" sz="2000" b="1" dirty="0" smtClean="0"/>
              <a:t>и </a:t>
            </a:r>
            <a:r>
              <a:rPr lang="en-US" sz="2000" b="1" dirty="0" err="1" smtClean="0"/>
              <a:t>SLCNUgly</a:t>
            </a:r>
            <a:r>
              <a:rPr lang="en-US" sz="2000" b="1" dirty="0" smtClean="0"/>
              <a:t> – </a:t>
            </a:r>
            <a:r>
              <a:rPr lang="bg-BG" sz="2000" b="1" dirty="0" smtClean="0"/>
              <a:t>аналози на </a:t>
            </a:r>
            <a:r>
              <a:rPr lang="en-US" sz="2000" b="1" dirty="0" smtClean="0"/>
              <a:t>CCNU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Спин </a:t>
            </a:r>
            <a:r>
              <a:rPr lang="ru-RU" sz="2000" dirty="0"/>
              <a:t>белязаната хлоретил нитрозоурея  </a:t>
            </a:r>
            <a:r>
              <a:rPr lang="en-US" sz="2000" dirty="0" err="1"/>
              <a:t>SLCNUgly</a:t>
            </a:r>
            <a:r>
              <a:rPr lang="en-US" sz="2000" dirty="0"/>
              <a:t>  </a:t>
            </a:r>
            <a:r>
              <a:rPr lang="ru-RU" sz="2000" dirty="0"/>
              <a:t>притежава високата алкилираща активност, което съответства на високата ѝ </a:t>
            </a:r>
            <a:r>
              <a:rPr lang="en-US" sz="2000" dirty="0"/>
              <a:t>in vivo </a:t>
            </a:r>
            <a:r>
              <a:rPr lang="ru-RU" sz="2000" dirty="0"/>
              <a:t>противотуморна активност;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Спин-белязаната алкил нитрозоурея </a:t>
            </a:r>
            <a:r>
              <a:rPr lang="en-US" sz="2000" dirty="0"/>
              <a:t>SLENU </a:t>
            </a:r>
            <a:r>
              <a:rPr lang="ru-RU" sz="2000" dirty="0"/>
              <a:t>показва  висока </a:t>
            </a:r>
            <a:r>
              <a:rPr lang="en-US" sz="2000" dirty="0"/>
              <a:t>in vitro  SSA </a:t>
            </a:r>
            <a:r>
              <a:rPr lang="ru-RU" sz="2000" dirty="0"/>
              <a:t>активост дори по-висока от тази на такива антиоксиданти като </a:t>
            </a:r>
            <a:r>
              <a:rPr lang="en-US" sz="2000" dirty="0" err="1"/>
              <a:t>Trolox</a:t>
            </a:r>
            <a:r>
              <a:rPr lang="en-US" sz="2000" dirty="0"/>
              <a:t> </a:t>
            </a:r>
            <a:r>
              <a:rPr lang="ru-RU" sz="2000" dirty="0"/>
              <a:t>и проявява </a:t>
            </a:r>
            <a:r>
              <a:rPr lang="en-US" sz="2000" dirty="0"/>
              <a:t>in vivo </a:t>
            </a:r>
            <a:r>
              <a:rPr lang="ru-RU" sz="2000" dirty="0"/>
              <a:t>ниска обща токсичност;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5"/>
          <a:stretch/>
        </p:blipFill>
        <p:spPr bwMode="auto">
          <a:xfrm>
            <a:off x="618075" y="1772816"/>
            <a:ext cx="838968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117698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CCNU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1942" y="117698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SLENU</a:t>
            </a:r>
            <a:endParaRPr lang="en-US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19899" y="119675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SLCNUgly</a:t>
            </a:r>
            <a:endParaRPr lang="en-US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4154" y="12687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10" name="Rectangle 9"/>
          <p:cNvSpPr/>
          <p:nvPr/>
        </p:nvSpPr>
        <p:spPr>
          <a:xfrm>
            <a:off x="520375" y="2474154"/>
            <a:ext cx="8228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5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sz="2400" b="1" dirty="0" smtClean="0"/>
              <a:t>Циклична </a:t>
            </a:r>
            <a:r>
              <a:rPr lang="bg-BG" sz="2400" b="1" dirty="0"/>
              <a:t>волтамперометрия</a:t>
            </a:r>
            <a:r>
              <a:rPr lang="en-US" sz="2400" b="1" dirty="0"/>
              <a:t> (CV)</a:t>
            </a:r>
            <a:endParaRPr lang="bg-BG" sz="2400" b="1" dirty="0"/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sz="2400" b="1" dirty="0" smtClean="0"/>
              <a:t>Електрохимична </a:t>
            </a:r>
            <a:r>
              <a:rPr lang="bg-BG" sz="2400" b="1" dirty="0"/>
              <a:t>импедансна спектроскопия (</a:t>
            </a:r>
            <a:r>
              <a:rPr lang="en-US" sz="2400" b="1" dirty="0"/>
              <a:t>EIS)</a:t>
            </a:r>
            <a:r>
              <a:rPr lang="bg-BG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0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15200" cy="778098"/>
          </a:xfrm>
        </p:spPr>
        <p:txBody>
          <a:bodyPr/>
          <a:lstStyle/>
          <a:p>
            <a:pPr algn="ctr"/>
            <a:r>
              <a:rPr lang="bg-BG" dirty="0"/>
              <a:t>Методи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4443" y="10447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Електрохимични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методи</a:t>
            </a:r>
            <a:endParaRPr lang="bg-BG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99592" y="1917254"/>
            <a:ext cx="7849121" cy="431626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bg-BG" sz="1800" b="1" dirty="0" smtClean="0"/>
              <a:t>Циклична </a:t>
            </a:r>
            <a:r>
              <a:rPr lang="bg-BG" sz="1800" b="1" dirty="0"/>
              <a:t>волтамперометрия</a:t>
            </a:r>
            <a:r>
              <a:rPr lang="en-US" sz="1800" b="1" dirty="0"/>
              <a:t> (CV</a:t>
            </a:r>
            <a:r>
              <a:rPr lang="en-US" sz="1800" b="1" dirty="0" smtClean="0"/>
              <a:t>)</a:t>
            </a:r>
            <a:endParaRPr lang="bg-BG" sz="1800" b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bg-BG" sz="18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2139"/>
            <a:ext cx="8473831" cy="29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373</TotalTime>
  <Words>709</Words>
  <Application>Microsoft Office PowerPoint</Application>
  <PresentationFormat>On-screen Show (4:3)</PresentationFormat>
  <Paragraphs>125</Paragraphs>
  <Slides>29</Slides>
  <Notes>0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Lucida Sans Unicode</vt:lpstr>
      <vt:lpstr>Times New Roman</vt:lpstr>
      <vt:lpstr>Verdana</vt:lpstr>
      <vt:lpstr>Wingdings 2</vt:lpstr>
      <vt:lpstr>Wingdings 3</vt:lpstr>
      <vt:lpstr>Concourse</vt:lpstr>
      <vt:lpstr>CorelPhotoPaint.Image.7</vt:lpstr>
      <vt:lpstr>Взаимодействия на  спин-белязаната нитрозоурея SLCNUgly  с моделни липидни мембрани</vt:lpstr>
      <vt:lpstr>Въведение</vt:lpstr>
      <vt:lpstr>Въведение</vt:lpstr>
      <vt:lpstr>Методи</vt:lpstr>
      <vt:lpstr>Методи</vt:lpstr>
      <vt:lpstr>Процес на спонтанно изтъняване</vt:lpstr>
      <vt:lpstr>Въведение</vt:lpstr>
      <vt:lpstr>Методи</vt:lpstr>
      <vt:lpstr>Методи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Методи</vt:lpstr>
      <vt:lpstr>Методи</vt:lpstr>
      <vt:lpstr>Методи</vt:lpstr>
      <vt:lpstr>Методи</vt:lpstr>
      <vt:lpstr>Електрохимична импедансна спектроскопия</vt:lpstr>
      <vt:lpstr>Електрохимична импедансна спектроскопия</vt:lpstr>
      <vt:lpstr>PowerPoint Presentation</vt:lpstr>
      <vt:lpstr>PowerPoint Presentation</vt:lpstr>
      <vt:lpstr>PowerPoint Presentation</vt:lpstr>
      <vt:lpstr>Благодарности</vt:lpstr>
      <vt:lpstr>Благодарности</vt:lpstr>
      <vt:lpstr>Благодарности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of the spin-labeled chloroethylnitrosourea SLCNUgly with electrode-supported lipid films</dc:title>
  <dc:creator>Bilyana</dc:creator>
  <cp:lastModifiedBy>Miroslav Karabaliev</cp:lastModifiedBy>
  <cp:revision>31</cp:revision>
  <dcterms:created xsi:type="dcterms:W3CDTF">2017-04-13T07:50:39Z</dcterms:created>
  <dcterms:modified xsi:type="dcterms:W3CDTF">2017-05-11T08:23:08Z</dcterms:modified>
</cp:coreProperties>
</file>